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4" r:id="rId10"/>
    <p:sldId id="265" r:id="rId11"/>
    <p:sldId id="270" r:id="rId12"/>
    <p:sldId id="266" r:id="rId13"/>
    <p:sldId id="274" r:id="rId14"/>
    <p:sldId id="267" r:id="rId15"/>
    <p:sldId id="268" r:id="rId16"/>
    <p:sldId id="272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4660"/>
  </p:normalViewPr>
  <p:slideViewPr>
    <p:cSldViewPr snapToGrid="0">
      <p:cViewPr varScale="1">
        <p:scale>
          <a:sx n="67" d="100"/>
          <a:sy n="67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4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8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0011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25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9935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17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589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26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7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1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73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24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5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61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90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7D13A-1297-4BBB-ADE3-1C3FF0742A7A}" type="datetimeFigureOut">
              <a:rPr lang="en-US" smtClean="0"/>
              <a:t>11/02/2023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FDC2E52-C121-464C-9E60-7B26F96CCA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2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idx="1"/>
          </p:nvPr>
        </p:nvSpPr>
        <p:spPr>
          <a:xfrm>
            <a:off x="1348847" y="1460501"/>
            <a:ext cx="8596668" cy="388077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MEMBERS- GROUP 2</a:t>
            </a:r>
          </a:p>
          <a:p>
            <a:pPr marL="0" indent="0" algn="ctr">
              <a:buNone/>
            </a:pP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Shubhangi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Shivaji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Arote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Sneha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Sanjay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Jadhav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Purva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Kaiwart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Santosh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Reddi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Syed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Sarfaraz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Pasha</a:t>
            </a:r>
          </a:p>
          <a:p>
            <a:pPr marL="0" indent="0" algn="ctr">
              <a:buNone/>
            </a:pPr>
            <a:endParaRPr lang="en-US" sz="2400" b="1" u="sng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400" b="1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GUIDED BY</a:t>
            </a: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Neha Gupta</a:t>
            </a:r>
          </a:p>
          <a:p>
            <a:pPr marL="0" indent="0" algn="ctr">
              <a:buNone/>
            </a:pP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Deepika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97880" y="347663"/>
            <a:ext cx="8825658" cy="85248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u="sng" dirty="0" smtClean="0">
                <a:solidFill>
                  <a:schemeClr val="tx1"/>
                </a:solidFill>
                <a:latin typeface="Algerian" panose="04020705040A02060702" pitchFamily="82" charset="0"/>
              </a:rPr>
              <a:t>BOOK RECOMMENDATION SYSTEM</a:t>
            </a:r>
          </a:p>
          <a:p>
            <a:pPr algn="ctr"/>
            <a:r>
              <a:rPr lang="en-US" u="sng" dirty="0" smtClean="0">
                <a:solidFill>
                  <a:schemeClr val="tx1"/>
                </a:solidFill>
                <a:latin typeface="Algerian" panose="04020705040A02060702" pitchFamily="82" charset="0"/>
              </a:rPr>
              <a:t>Group -2</a:t>
            </a:r>
            <a:endParaRPr lang="en-US" u="sng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4288" y="61674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7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93"/>
    </mc:Choice>
    <mc:Fallback xmlns="">
      <p:transition spd="slow" advTm="15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EDA &amp; VISUALIZATION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7384" y="942439"/>
            <a:ext cx="719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4. </a:t>
            </a:r>
            <a:r>
              <a:rPr lang="en-US" dirty="0"/>
              <a:t>Age group which is giving most </a:t>
            </a:r>
            <a:r>
              <a:rPr lang="en-US" dirty="0" smtClean="0"/>
              <a:t>rating – 30 to 40 </a:t>
            </a:r>
            <a:r>
              <a:rPr lang="en-US" dirty="0" err="1" smtClean="0"/>
              <a:t>yrs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6524" t="46040" r="51015" b="16650"/>
          <a:stretch/>
        </p:blipFill>
        <p:spPr>
          <a:xfrm>
            <a:off x="1418081" y="1568410"/>
            <a:ext cx="6854382" cy="35999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8675" y="4963297"/>
            <a:ext cx="865822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Other Visualization are also plotted such 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Top </a:t>
            </a:r>
            <a:r>
              <a:rPr lang="en-US" sz="1600" dirty="0"/>
              <a:t>10 authors who have written the most </a:t>
            </a:r>
            <a:r>
              <a:rPr lang="en-US" sz="1600" dirty="0" smtClean="0"/>
              <a:t>books.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Top 10 publisher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 of books published by a publisher (Top 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 of books by an author (Top 15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3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2"/>
    </mc:Choice>
    <mc:Fallback xmlns="">
      <p:transition spd="slow" advTm="23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smtClean="0">
                <a:solidFill>
                  <a:schemeClr val="tx1"/>
                </a:solidFill>
              </a:rPr>
              <a:t>HIGHLIGHTS ON EDA</a:t>
            </a:r>
            <a:endParaRPr lang="en-US" sz="2800" u="sng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77384" y="942439"/>
            <a:ext cx="90667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 smtClean="0"/>
              <a:t>Most books are read from the age group of 30-40.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 smtClean="0"/>
              <a:t>92% of readers are from 15 countries (20% is from USA alone)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 smtClean="0"/>
              <a:t>Most Read Book in Top-15 Countries is 'Wild Animus‘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 smtClean="0"/>
              <a:t>Different Age-Group from USA, Canada, United Kingdom, Australia&amp;  Others(33% of total countries) have similar interest in book.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 smtClean="0"/>
              <a:t>High Rated(Most liked) Book varied from country to country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2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81"/>
    </mc:Choice>
    <mc:Fallback xmlns="">
      <p:transition spd="slow" advTm="2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363389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smtClean="0">
                <a:solidFill>
                  <a:schemeClr val="tx1"/>
                </a:solidFill>
              </a:rPr>
              <a:t>MODEL BUILDING</a:t>
            </a:r>
            <a:endParaRPr lang="en-US" sz="2800" u="sng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5825" y="1157288"/>
            <a:ext cx="10086975" cy="872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smtClean="0"/>
              <a:t>Popularity based Recommendation System - </a:t>
            </a:r>
            <a:r>
              <a:rPr lang="en-US" dirty="0" smtClean="0"/>
              <a:t> Based on the principle of simple popularity based recommendation, we have recommended the following top 10 book to users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6406" t="23112" r="49492" b="10814"/>
          <a:stretch/>
        </p:blipFill>
        <p:spPr>
          <a:xfrm>
            <a:off x="1077384" y="2179673"/>
            <a:ext cx="5272088" cy="45291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15861" t="59021" r="49467" b="23484"/>
          <a:stretch/>
        </p:blipFill>
        <p:spPr>
          <a:xfrm>
            <a:off x="6541030" y="2179672"/>
            <a:ext cx="5104009" cy="144794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4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33"/>
    </mc:Choice>
    <mc:Fallback xmlns="">
      <p:transition spd="slow" advTm="34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363389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smtClean="0">
                <a:solidFill>
                  <a:schemeClr val="tx1"/>
                </a:solidFill>
              </a:rPr>
              <a:t>MODEL BUILDING BY COLLABERATIVE FILTERING</a:t>
            </a:r>
            <a:endParaRPr lang="en-US" sz="2800" u="sng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6" y="1243012"/>
            <a:ext cx="7700962" cy="544353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9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33"/>
    </mc:Choice>
    <mc:Fallback xmlns="">
      <p:transition spd="slow" advTm="28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363389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smtClean="0">
                <a:solidFill>
                  <a:schemeClr val="tx1"/>
                </a:solidFill>
              </a:rPr>
              <a:t>MODEL BUILDING</a:t>
            </a:r>
            <a:endParaRPr lang="en-US" sz="2800" u="sng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5825" y="1157288"/>
            <a:ext cx="100869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smtClean="0"/>
              <a:t>Collaborative Filtering (USER-USER) - </a:t>
            </a:r>
            <a:r>
              <a:rPr lang="en-US" dirty="0" smtClean="0"/>
              <a:t> We have built user-user model in this type since we will be recommending the books based on the input of user details/ids.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We have taken any random/target users &amp; studied the similar users to the target one accordingly.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After this all the books read by target user &amp; similar users are compared.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Criteria taken in this are for only those books which have received at least 20 ratings.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94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54"/>
    </mc:Choice>
    <mc:Fallback xmlns="">
      <p:transition spd="slow" advTm="25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234" y="0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 smtClean="0">
                <a:solidFill>
                  <a:schemeClr val="tx1"/>
                </a:solidFill>
              </a:rPr>
              <a:t>MODEL EVALUATION</a:t>
            </a:r>
            <a:endParaRPr lang="en-US" sz="2800" u="sng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5825" y="643997"/>
            <a:ext cx="1008697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We have evaluated the model as follows,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189221"/>
              </p:ext>
            </p:extLst>
          </p:nvPr>
        </p:nvGraphicFramePr>
        <p:xfrm>
          <a:off x="400050" y="1250328"/>
          <a:ext cx="8731077" cy="5607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925"/>
                <a:gridCol w="1132603"/>
                <a:gridCol w="2578745"/>
                <a:gridCol w="1544628"/>
                <a:gridCol w="1015044"/>
                <a:gridCol w="1917132"/>
              </a:tblGrid>
              <a:tr h="9801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Random User-ID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Similar User Ids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Total Books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Match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Count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Accuracy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90391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233040,277517,147372,</a:t>
                      </a:r>
                    </a:p>
                    <a:p>
                      <a:pPr algn="l"/>
                      <a:r>
                        <a:rPr lang="en-US" dirty="0" smtClean="0"/>
                        <a:t>95447,171610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60%</a:t>
                      </a:r>
                      <a:endParaRPr lang="en-US" dirty="0"/>
                    </a:p>
                  </a:txBody>
                  <a:tcPr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59269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11924,253119,95301,243214,230480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169682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98887,35148,249405,</a:t>
                      </a:r>
                    </a:p>
                    <a:p>
                      <a:r>
                        <a:rPr lang="en-US" dirty="0" smtClean="0"/>
                        <a:t>51647,88812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80%</a:t>
                      </a:r>
                      <a:endParaRPr lang="en-US" dirty="0"/>
                    </a:p>
                  </a:txBody>
                  <a:tcPr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35433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230427,35407,75115,</a:t>
                      </a:r>
                    </a:p>
                    <a:p>
                      <a:r>
                        <a:rPr lang="en-US" dirty="0" smtClean="0"/>
                        <a:t>197392,64365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70%</a:t>
                      </a:r>
                      <a:endParaRPr lang="en-US" dirty="0"/>
                    </a:p>
                  </a:txBody>
                  <a:tcPr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105517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147420,17588,140223,</a:t>
                      </a:r>
                    </a:p>
                    <a:p>
                      <a:r>
                        <a:rPr lang="en-US" dirty="0" smtClean="0"/>
                        <a:t>99077,74595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</a:tr>
              <a:tr h="58665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75591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8529,95359,248821,</a:t>
                      </a:r>
                    </a:p>
                    <a:p>
                      <a:r>
                        <a:rPr lang="en-US" dirty="0" smtClean="0"/>
                        <a:t>275305,261768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20%</a:t>
                      </a:r>
                      <a:endParaRPr lang="en-US" dirty="0"/>
                    </a:p>
                  </a:txBody>
                  <a:tcPr/>
                </a:tc>
              </a:tr>
              <a:tr h="51269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Model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Accuracy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51%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574892"/>
              </p:ext>
            </p:extLst>
          </p:nvPr>
        </p:nvGraphicFramePr>
        <p:xfrm>
          <a:off x="9329738" y="1341986"/>
          <a:ext cx="2781299" cy="24299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5874"/>
                <a:gridCol w="509551"/>
                <a:gridCol w="1135874"/>
              </a:tblGrid>
              <a:tr h="157991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Accuracy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=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No. of Common books between User and Recommendation List (Top10)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8499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Top-10 Books by rating for given User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7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83"/>
    </mc:Choice>
    <mc:Fallback xmlns="">
      <p:transition spd="slow" advTm="21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097262" y="1557337"/>
            <a:ext cx="4331987" cy="40719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19511" y="3331695"/>
            <a:ext cx="2687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DEPLOYMENT</a:t>
            </a:r>
            <a:endParaRPr lang="en-US" sz="2800" b="1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30915" y="279633"/>
            <a:ext cx="8596668" cy="390525"/>
          </a:xfrm>
        </p:spPr>
        <p:txBody>
          <a:bodyPr>
            <a:noAutofit/>
          </a:bodyPr>
          <a:lstStyle/>
          <a:p>
            <a:pPr algn="ctr"/>
            <a:r>
              <a:rPr lang="en-US" sz="2800" b="1" u="sng" dirty="0" smtClean="0">
                <a:solidFill>
                  <a:schemeClr val="tx1"/>
                </a:solidFill>
              </a:rPr>
              <a:t>Model Deployment</a:t>
            </a:r>
            <a:br>
              <a:rPr lang="en-US" sz="2800" b="1" u="sng" dirty="0" smtClean="0">
                <a:solidFill>
                  <a:schemeClr val="tx1"/>
                </a:solidFill>
              </a:rPr>
            </a:br>
            <a:r>
              <a:rPr lang="en-US" sz="2800" b="1" u="sng" dirty="0">
                <a:solidFill>
                  <a:schemeClr val="tx1"/>
                </a:solidFill>
              </a:rPr>
              <a:t/>
            </a:r>
            <a:br>
              <a:rPr lang="en-US" sz="2800" b="1" u="sng" dirty="0">
                <a:solidFill>
                  <a:schemeClr val="tx1"/>
                </a:solidFill>
              </a:rPr>
            </a:br>
            <a:endParaRPr lang="en-US" sz="2800" b="1" u="sng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57862" y="1214438"/>
            <a:ext cx="5143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After Model building &amp; Evaluation process, we have deployed the code using “Stream lit”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772150" y="2843213"/>
            <a:ext cx="5086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We have selected the best model &amp; used in our deployment phase.</a:t>
            </a:r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3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4"/>
    </mc:Choice>
    <mc:Fallback xmlns="">
      <p:transition spd="slow" advTm="6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16677" y="208196"/>
            <a:ext cx="8596668" cy="390525"/>
          </a:xfrm>
        </p:spPr>
        <p:txBody>
          <a:bodyPr>
            <a:noAutofit/>
          </a:bodyPr>
          <a:lstStyle/>
          <a:p>
            <a:pPr algn="ctr"/>
            <a:r>
              <a:rPr lang="en-US" sz="2800" b="1" u="sng" dirty="0" smtClean="0">
                <a:solidFill>
                  <a:schemeClr val="tx1"/>
                </a:solidFill>
              </a:rPr>
              <a:t>Model Deployment</a:t>
            </a:r>
            <a:br>
              <a:rPr lang="en-US" sz="2800" b="1" u="sng" dirty="0" smtClean="0">
                <a:solidFill>
                  <a:schemeClr val="tx1"/>
                </a:solidFill>
              </a:rPr>
            </a:br>
            <a:r>
              <a:rPr lang="en-US" sz="2800" b="1" u="sng" dirty="0">
                <a:solidFill>
                  <a:schemeClr val="tx1"/>
                </a:solidFill>
              </a:rPr>
              <a:t/>
            </a:r>
            <a:br>
              <a:rPr lang="en-US" sz="2800" b="1" u="sng" dirty="0">
                <a:solidFill>
                  <a:schemeClr val="tx1"/>
                </a:solidFill>
              </a:rPr>
            </a:br>
            <a:endParaRPr lang="en-US" sz="2800" b="1" u="sng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4987" b="12947"/>
          <a:stretch/>
        </p:blipFill>
        <p:spPr>
          <a:xfrm>
            <a:off x="0" y="857250"/>
            <a:ext cx="12192000" cy="561498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2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25"/>
    </mc:Choice>
    <mc:Fallback xmlns="">
      <p:transition spd="slow" advTm="22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09" y="552450"/>
            <a:ext cx="8596668" cy="1320800"/>
          </a:xfrm>
        </p:spPr>
        <p:txBody>
          <a:bodyPr anchor="ctr"/>
          <a:lstStyle/>
          <a:p>
            <a:pPr algn="ctr"/>
            <a:r>
              <a:rPr lang="en-US" u="sng" dirty="0" smtClean="0">
                <a:solidFill>
                  <a:schemeClr val="tx1"/>
                </a:solidFill>
              </a:rPr>
              <a:t>BOOK RECOMMENDATION SYSTEM</a:t>
            </a: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chemeClr val="tx1"/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Data Collection &amp; understanding the dataset.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Data Preparation/Overview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Exploratory Data Analysis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Visualization &amp; Reporting.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Machine Learning model.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Decision Making.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Deployment.</a:t>
            </a:r>
          </a:p>
          <a:p>
            <a:endParaRPr lang="en-US" dirty="0" smtClean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24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36"/>
    </mc:Choice>
    <mc:Fallback xmlns="">
      <p:transition spd="slow" advTm="13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309563"/>
            <a:ext cx="8596668" cy="13208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u="sng" dirty="0">
                <a:solidFill>
                  <a:schemeClr val="tx1"/>
                </a:solidFill>
              </a:rPr>
              <a:t>Data Collection &amp; understanding the dataset.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7384" y="20462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chemeClr val="tx1"/>
                </a:solidFill>
              </a:rPr>
              <a:t>DATA SET DETAILS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No of Datasets – 3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Name of Datasets – Books, User &amp; Ratings.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u="sng" dirty="0" smtClean="0">
                <a:solidFill>
                  <a:schemeClr val="tx1"/>
                </a:solidFill>
              </a:rPr>
              <a:t>OBJECTIVE OF THE PROJECT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To generate such features from the data set so that they can be used to recommend the books accordingly to the users.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33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28"/>
    </mc:Choice>
    <mc:Fallback xmlns="">
      <p:transition spd="slow" advTm="12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38112"/>
            <a:ext cx="8596668" cy="96202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>
                <a:solidFill>
                  <a:schemeClr val="tx1"/>
                </a:solidFill>
                <a:latin typeface="Arial Narrow" panose="020B0606020202030204" pitchFamily="34" charset="0"/>
              </a:rPr>
              <a:t>DETAIL SUMMARY OF DATA</a:t>
            </a:r>
            <a:br>
              <a:rPr lang="en-US" b="1" u="sng" dirty="0">
                <a:solidFill>
                  <a:schemeClr val="tx1"/>
                </a:solidFill>
                <a:latin typeface="Arial Narrow" panose="020B0606020202030204" pitchFamily="34" charset="0"/>
              </a:rPr>
            </a:br>
            <a:r>
              <a:rPr lang="en-US" b="1" u="sng" dirty="0">
                <a:solidFill>
                  <a:schemeClr val="tx1"/>
                </a:solidFill>
                <a:latin typeface="Arial Narrow" panose="020B0606020202030204" pitchFamily="34" charset="0"/>
              </a:rPr>
              <a:t>(GETTING A BIG PICTURE OF DATA SET)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8784" y="1331914"/>
            <a:ext cx="8596668" cy="3880773"/>
          </a:xfrm>
        </p:spPr>
        <p:txBody>
          <a:bodyPr>
            <a:no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 smtClean="0">
                <a:solidFill>
                  <a:schemeClr val="tx1"/>
                </a:solidFill>
              </a:rPr>
              <a:t>First </a:t>
            </a:r>
            <a:r>
              <a:rPr lang="en-US" sz="1650" dirty="0">
                <a:solidFill>
                  <a:schemeClr val="tx1"/>
                </a:solidFill>
              </a:rPr>
              <a:t>5 data sets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>
                <a:solidFill>
                  <a:schemeClr val="tx1"/>
                </a:solidFill>
              </a:rPr>
              <a:t>Last 5 data sets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>
                <a:solidFill>
                  <a:schemeClr val="tx1"/>
                </a:solidFill>
              </a:rPr>
              <a:t>Data </a:t>
            </a:r>
            <a:r>
              <a:rPr lang="en-US" sz="1650" dirty="0" smtClean="0">
                <a:solidFill>
                  <a:schemeClr val="tx1"/>
                </a:solidFill>
              </a:rPr>
              <a:t>Shape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>
                <a:solidFill>
                  <a:schemeClr val="tx1"/>
                </a:solidFill>
              </a:rPr>
              <a:t>Checking for Data Types – For some of the data sets we have changed their data types.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>
                <a:solidFill>
                  <a:schemeClr val="tx1"/>
                </a:solidFill>
              </a:rPr>
              <a:t>Checking for null values </a:t>
            </a:r>
            <a:endParaRPr lang="en-US" sz="1650" dirty="0" smtClean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>
              <a:solidFill>
                <a:schemeClr val="tx1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 smtClean="0">
                <a:solidFill>
                  <a:schemeClr val="tx1"/>
                </a:solidFill>
              </a:rPr>
              <a:t>Checking </a:t>
            </a:r>
            <a:r>
              <a:rPr lang="en-US" sz="1650" dirty="0">
                <a:solidFill>
                  <a:schemeClr val="tx1"/>
                </a:solidFill>
              </a:rPr>
              <a:t>for duplicated values 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sz="165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1650" dirty="0">
                <a:solidFill>
                  <a:schemeClr val="tx1"/>
                </a:solidFill>
              </a:rPr>
              <a:t>Checking for unique values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53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49"/>
    </mc:Choice>
    <mc:Fallback xmlns="">
      <p:transition spd="slow" advTm="20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Data Preparation/Overview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699280"/>
              </p:ext>
            </p:extLst>
          </p:nvPr>
        </p:nvGraphicFramePr>
        <p:xfrm>
          <a:off x="1077384" y="685800"/>
          <a:ext cx="8596670" cy="5835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516"/>
                <a:gridCol w="1573350"/>
                <a:gridCol w="4171951"/>
                <a:gridCol w="2358853"/>
              </a:tblGrid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Observations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Remarks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4794">
                <a:tc gridSpan="2">
                  <a:txBody>
                    <a:bodyPr/>
                    <a:lstStyle/>
                    <a:p>
                      <a:pPr algn="l"/>
                      <a:r>
                        <a:rPr lang="en-US" b="1" u="sng" dirty="0" smtClean="0"/>
                        <a:t>Book Data Set</a:t>
                      </a:r>
                      <a:endParaRPr lang="en-US" b="1" u="sn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(271360,8)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14786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Null values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There were some null values in “Book Author” &amp; “Publisher” column 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Values we interchanged, hence it was rectified &amp;</a:t>
                      </a:r>
                      <a:r>
                        <a:rPr lang="en-US" baseline="0" dirty="0" smtClean="0"/>
                        <a:t> replaced accordingly</a:t>
                      </a:r>
                      <a:endParaRPr lang="en-US" dirty="0"/>
                    </a:p>
                  </a:txBody>
                  <a:tcPr anchor="ctr"/>
                </a:tc>
              </a:tr>
              <a:tr h="6469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Duplicate values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such found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374794">
                <a:tc gridSpan="2">
                  <a:txBody>
                    <a:bodyPr/>
                    <a:lstStyle/>
                    <a:p>
                      <a:pPr algn="l"/>
                      <a:r>
                        <a:rPr lang="en-US" b="1" u="sng" dirty="0" smtClean="0"/>
                        <a:t>User Data Set</a:t>
                      </a:r>
                      <a:endParaRPr lang="en-US" b="1" u="sn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(278858, 3)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111144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 values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Age column has null</a:t>
                      </a:r>
                      <a:r>
                        <a:rPr lang="en-US" baseline="0" dirty="0" smtClean="0"/>
                        <a:t> values of about - 110762</a:t>
                      </a:r>
                      <a:endParaRPr lang="en-US" dirty="0" smtClean="0"/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</a:t>
                      </a:r>
                      <a:r>
                        <a:rPr lang="en-US" baseline="0" dirty="0" smtClean="0"/>
                        <a:t> values are filled using mean</a:t>
                      </a:r>
                      <a:endParaRPr lang="en-US" dirty="0"/>
                    </a:p>
                  </a:txBody>
                  <a:tcPr anchor="ctr"/>
                </a:tc>
              </a:tr>
              <a:tr h="6469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Duplicate values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such found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6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53"/>
    </mc:Choice>
    <mc:Fallback xmlns="">
      <p:transition spd="slow" advTm="37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Data Preparation/Overview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144896"/>
              </p:ext>
            </p:extLst>
          </p:nvPr>
        </p:nvGraphicFramePr>
        <p:xfrm>
          <a:off x="1077384" y="685800"/>
          <a:ext cx="8596670" cy="4813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516"/>
                <a:gridCol w="1573350"/>
                <a:gridCol w="4171951"/>
                <a:gridCol w="2358853"/>
              </a:tblGrid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Observations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Remarks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Outlier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Outlier found in the age column 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Hence we have removed the age groups of above 90 &amp; below 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4794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4794">
                <a:tc gridSpan="2">
                  <a:txBody>
                    <a:bodyPr/>
                    <a:lstStyle/>
                    <a:p>
                      <a:pPr algn="l"/>
                      <a:r>
                        <a:rPr lang="en-US" b="1" u="sng" dirty="0" smtClean="0"/>
                        <a:t>Ratings Data Set</a:t>
                      </a:r>
                      <a:endParaRPr lang="en-US" b="1" u="sng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37479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Shape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(1143780,3)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14786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Null values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such found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64690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Duplicate values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Not such found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0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32"/>
    </mc:Choice>
    <mc:Fallback xmlns="">
      <p:transition spd="slow" advTm="20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 smtClean="0">
                <a:solidFill>
                  <a:schemeClr val="tx1"/>
                </a:solidFill>
              </a:rPr>
              <a:t>EDA &amp; VISUALIZATION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3125" t="38952" r="46210" b="15192"/>
          <a:stretch/>
        </p:blipFill>
        <p:spPr>
          <a:xfrm>
            <a:off x="1077384" y="1857374"/>
            <a:ext cx="8752416" cy="46148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77384" y="1014413"/>
            <a:ext cx="719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Most Read Books Country Wise.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61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87"/>
    </mc:Choice>
    <mc:Fallback xmlns="">
      <p:transition spd="slow" advTm="15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u="sng" dirty="0">
                <a:solidFill>
                  <a:schemeClr val="tx1"/>
                </a:solidFill>
              </a:rPr>
              <a:t>EDA &amp; VISUALIZATION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7384" y="1014413"/>
            <a:ext cx="719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Highest Rated Book Country Wise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5234" t="34159" r="10703" b="17901"/>
          <a:stretch/>
        </p:blipFill>
        <p:spPr>
          <a:xfrm>
            <a:off x="1077384" y="1712357"/>
            <a:ext cx="9029700" cy="42169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4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37"/>
    </mc:Choice>
    <mc:Fallback xmlns="">
      <p:transition spd="slow" advTm="11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384" y="41803"/>
            <a:ext cx="8596668" cy="643997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EDA &amp; VISUALIZATION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7384" y="1014413"/>
            <a:ext cx="7195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</a:t>
            </a:r>
            <a:r>
              <a:rPr lang="en-US" dirty="0"/>
              <a:t>Most read book by Age-Group in each country(Top-10 book reading countries)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5117" t="24418" r="8359" b="18054"/>
          <a:stretch/>
        </p:blipFill>
        <p:spPr>
          <a:xfrm>
            <a:off x="1077384" y="1937743"/>
            <a:ext cx="10395479" cy="4429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201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72"/>
    </mc:Choice>
    <mc:Fallback xmlns="">
      <p:transition spd="slow" advTm="19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229</TotalTime>
  <Words>705</Words>
  <Application>Microsoft Office PowerPoint</Application>
  <PresentationFormat>Widescreen</PresentationFormat>
  <Paragraphs>181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Algerian</vt:lpstr>
      <vt:lpstr>Arial</vt:lpstr>
      <vt:lpstr>Arial Narrow</vt:lpstr>
      <vt:lpstr>Calibri</vt:lpstr>
      <vt:lpstr>Trebuchet MS</vt:lpstr>
      <vt:lpstr>Wingdings</vt:lpstr>
      <vt:lpstr>Wingdings 3</vt:lpstr>
      <vt:lpstr>Facet</vt:lpstr>
      <vt:lpstr>PowerPoint Presentation</vt:lpstr>
      <vt:lpstr>BOOK RECOMMENDATION SYSTEM</vt:lpstr>
      <vt:lpstr>Data Collection &amp; understanding the dataset.</vt:lpstr>
      <vt:lpstr>DETAIL SUMMARY OF DATA (GETTING A BIG PICTURE OF DATA SET) </vt:lpstr>
      <vt:lpstr>Data Preparation/Overview</vt:lpstr>
      <vt:lpstr>Data Preparation/Overview</vt:lpstr>
      <vt:lpstr>EDA &amp; VISUALIZATION</vt:lpstr>
      <vt:lpstr>EDA &amp; VISUALIZATION</vt:lpstr>
      <vt:lpstr>EDA &amp; VISUALIZATION</vt:lpstr>
      <vt:lpstr>EDA &amp; VISUALIZATION</vt:lpstr>
      <vt:lpstr>HIGHLIGHTS ON EDA</vt:lpstr>
      <vt:lpstr>MODEL BUILDING</vt:lpstr>
      <vt:lpstr>MODEL BUILDING BY COLLABERATIVE FILTERING</vt:lpstr>
      <vt:lpstr>MODEL BUILDING</vt:lpstr>
      <vt:lpstr>MODEL EVALUATION</vt:lpstr>
      <vt:lpstr>Model Deployment  </vt:lpstr>
      <vt:lpstr>Model Deployment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HP_PC</dc:creator>
  <cp:lastModifiedBy>HP_PC</cp:lastModifiedBy>
  <cp:revision>92</cp:revision>
  <dcterms:created xsi:type="dcterms:W3CDTF">2023-02-09T08:53:15Z</dcterms:created>
  <dcterms:modified xsi:type="dcterms:W3CDTF">2023-02-11T12:29:55Z</dcterms:modified>
</cp:coreProperties>
</file>

<file path=docProps/thumbnail.jpeg>
</file>